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0" r:id="rId7"/>
    <p:sldId id="261" r:id="rId8"/>
    <p:sldId id="262" r:id="rId9"/>
    <p:sldId id="263" r:id="rId10"/>
    <p:sldId id="264" r:id="rId11"/>
    <p:sldId id="269" r:id="rId12"/>
    <p:sldId id="270" r:id="rId13"/>
    <p:sldId id="271" r:id="rId14"/>
    <p:sldId id="265" r:id="rId15"/>
    <p:sldId id="266" r:id="rId16"/>
    <p:sldId id="272" r:id="rId17"/>
    <p:sldId id="283" r:id="rId18"/>
    <p:sldId id="282" r:id="rId19"/>
    <p:sldId id="284" r:id="rId20"/>
    <p:sldId id="274" r:id="rId21"/>
    <p:sldId id="273" r:id="rId22"/>
    <p:sldId id="275" r:id="rId23"/>
    <p:sldId id="276" r:id="rId24"/>
    <p:sldId id="279" r:id="rId25"/>
    <p:sldId id="277" r:id="rId26"/>
    <p:sldId id="280" r:id="rId27"/>
    <p:sldId id="281" r:id="rId2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600" y="1752600"/>
            <a:ext cx="4419600" cy="4572000"/>
          </a:xfrm>
        </p:spPr>
        <p:txBody>
          <a:bodyPr>
            <a:normAutofit/>
          </a:bodyPr>
          <a:lstStyle/>
          <a:p>
            <a: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Лист писцовой книги</a:t>
            </a:r>
            <a:b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</a:br>
            <a: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1627-1628 гг.</a:t>
            </a:r>
            <a:b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</a:br>
            <a: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с описанием села </a:t>
            </a:r>
            <a:r>
              <a:rPr lang="ru-RU" sz="46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Богородицкое</a:t>
            </a:r>
            <a:r>
              <a:rPr lang="ru-RU" sz="46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 и деревянной церкви</a:t>
            </a:r>
            <a:endParaRPr lang="ru-RU" sz="4600" dirty="0">
              <a:solidFill>
                <a:schemeClr val="accent5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472490"/>
            <a:ext cx="3810000" cy="50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81000" y="457200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Первое упоминание о деревянном Успенском храме в селе </a:t>
            </a:r>
            <a:r>
              <a:rPr lang="ru-RU" sz="32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Богородицкое</a:t>
            </a:r>
            <a:endParaRPr lang="ru-RU" sz="3200" dirty="0">
              <a:solidFill>
                <a:schemeClr val="accent6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0" y="0"/>
            <a:ext cx="3124200" cy="60198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Верующие жители Богородицкого продолжали соблюдать традиции и умерших односельчан перед погребением обносили вокруг поруганного Божьего храма.</a:t>
            </a:r>
            <a:endParaRPr lang="ru-RU" sz="2800" dirty="0"/>
          </a:p>
        </p:txBody>
      </p:sp>
      <p:pic>
        <p:nvPicPr>
          <p:cNvPr id="2050" name="Picture 2" descr="C:\Users\Вера\Desktop\материалы\001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5070452" cy="55927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4800" y="57912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Похоронная процессия у стен Успенского храма. Фото начала 1950-х гг.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По преданию у алтаря Успенского храма была похоронена семья священника Владимира</a:t>
            </a:r>
            <a:endParaRPr lang="ru-RU" sz="2800" dirty="0"/>
          </a:p>
        </p:txBody>
      </p:sp>
      <p:pic>
        <p:nvPicPr>
          <p:cNvPr id="6146" name="Picture 2" descr="C:\Users\Вера\Desktop\материалы\002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524000"/>
            <a:ext cx="7513132" cy="509062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524000"/>
            <a:ext cx="685800" cy="3048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C:\Users\Вера\Desktop\материалы\001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8600"/>
            <a:ext cx="3093857" cy="63922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171" name="Picture 3" descr="C:\Users\Вера\Desktop\материалы\0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28600"/>
            <a:ext cx="4257546" cy="64008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419600" cy="635476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Сам о.Владимир завещал похоронить себя «как великого грешника» на приходском кладбище с северной стороны от Успенской церкви</a:t>
            </a:r>
            <a:endParaRPr lang="ru-RU" sz="4000" dirty="0"/>
          </a:p>
        </p:txBody>
      </p:sp>
      <p:pic>
        <p:nvPicPr>
          <p:cNvPr id="8194" name="Picture 2" descr="C:\Users\Вера\Desktop\материалы\003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199" y="381000"/>
            <a:ext cx="3652621" cy="625029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К началу </a:t>
            </a:r>
            <a:r>
              <a:rPr lang="en-US" sz="2800" dirty="0" smtClean="0"/>
              <a:t>XXI</a:t>
            </a:r>
            <a:r>
              <a:rPr lang="ru-RU" sz="2800" dirty="0" smtClean="0"/>
              <a:t> столетия храм представлял жалкое зрелище – здание без крыши, окон и дверей, с рухнувшим сводом и полуразрушенными стенами в трапезной</a:t>
            </a:r>
            <a:endParaRPr lang="ru-RU" sz="2800" dirty="0"/>
          </a:p>
        </p:txBody>
      </p:sp>
      <p:pic>
        <p:nvPicPr>
          <p:cNvPr id="3074" name="Picture 2" descr="C:\Users\Вера\Desktop\материалы\002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757072"/>
            <a:ext cx="6324600" cy="49045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 2002 г. Успенский храм был частично восстановлен местными жителями села </a:t>
            </a:r>
            <a:r>
              <a:rPr lang="ru-RU" sz="2800" dirty="0" err="1" smtClean="0"/>
              <a:t>Богородицкое</a:t>
            </a:r>
            <a:endParaRPr lang="ru-RU" sz="2800" dirty="0"/>
          </a:p>
        </p:txBody>
      </p:sp>
      <p:pic>
        <p:nvPicPr>
          <p:cNvPr id="4098" name="Picture 2" descr="C:\Users\Вера\Desktop\материалы\0021(1)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524000"/>
            <a:ext cx="6629400" cy="513366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9 сентября 2004 г. настоятелем прихода Успенского храма села </a:t>
            </a:r>
            <a:r>
              <a:rPr lang="ru-RU" sz="2800" dirty="0" err="1" smtClean="0"/>
              <a:t>Богородицкое</a:t>
            </a:r>
            <a:r>
              <a:rPr lang="ru-RU" sz="2800" dirty="0" smtClean="0"/>
              <a:t> Липецкой и Елецкой епархии был назначен священник Андрей Сердюков</a:t>
            </a:r>
            <a:endParaRPr lang="ru-RU" sz="2800" dirty="0"/>
          </a:p>
        </p:txBody>
      </p:sp>
      <p:pic>
        <p:nvPicPr>
          <p:cNvPr id="9218" name="Picture 2" descr="C:\Users\Вера\Desktop\материалы\00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828800"/>
            <a:ext cx="7106530" cy="47287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792162"/>
          </a:xfrm>
        </p:spPr>
        <p:txBody>
          <a:bodyPr>
            <a:noAutofit/>
          </a:bodyPr>
          <a:lstStyle/>
          <a:p>
            <a:r>
              <a:rPr lang="ru-RU" sz="3000" dirty="0" smtClean="0"/>
              <a:t>Люди потянулись в храм. Возобновились Богослужения</a:t>
            </a:r>
            <a:endParaRPr lang="ru-RU" sz="3000" dirty="0"/>
          </a:p>
        </p:txBody>
      </p:sp>
      <p:pic>
        <p:nvPicPr>
          <p:cNvPr id="3074" name="Picture 2" descr="C:\Users\Вера\Desktop\материалы\00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42124"/>
            <a:ext cx="7315200" cy="5450720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10600" cy="19812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Ремонтно-восстановительные и реставрационные работы внутри храма, снаружи и вокруг него велись теперь полным ходом</a:t>
            </a:r>
            <a:endParaRPr lang="ru-RU" sz="3200" dirty="0"/>
          </a:p>
        </p:txBody>
      </p:sp>
      <p:pic>
        <p:nvPicPr>
          <p:cNvPr id="2050" name="Picture 2" descr="C:\Users\Вера\Desktop\материалы\0049(1).tif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34630" y="1828800"/>
            <a:ext cx="7361151" cy="480022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3810000"/>
            <a:ext cx="5029200" cy="27432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Помочь приходу приезжали ребята из молодежного клуба «Экклезиаст»</a:t>
            </a:r>
            <a:endParaRPr lang="ru-RU" sz="3600" dirty="0"/>
          </a:p>
        </p:txBody>
      </p:sp>
      <p:pic>
        <p:nvPicPr>
          <p:cNvPr id="4098" name="Picture 2" descr="C:\Users\Вера\Desktop\материалы\материалы 2\0379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324240">
            <a:off x="-108108" y="993595"/>
            <a:ext cx="3891481" cy="51886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 descr="C:\Users\Вера\Desktop\материалы\0049(2) август 2006г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81400" y="0"/>
            <a:ext cx="5506483" cy="3581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48200" cy="6278562"/>
          </a:xfrm>
        </p:spPr>
        <p:txBody>
          <a:bodyPr/>
          <a:lstStyle/>
          <a:p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Лист окладной книги Рязанской митрополии 1676 г. с описанием прихода Успенского храма села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Богородицкое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10200" y="914400"/>
            <a:ext cx="3410978" cy="5364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Autofit/>
          </a:bodyPr>
          <a:lstStyle/>
          <a:p>
            <a:r>
              <a:rPr lang="ru-RU" sz="3200" dirty="0" smtClean="0"/>
              <a:t>24 марта 2007 г. в день Похвалы Пресвятой Богородицы в Успенском храме произошло долгожданное событие – освящение главного престола</a:t>
            </a:r>
            <a:endParaRPr lang="ru-RU" sz="3200" dirty="0"/>
          </a:p>
        </p:txBody>
      </p:sp>
      <p:pic>
        <p:nvPicPr>
          <p:cNvPr id="11266" name="Picture 2" descr="C:\Users\Вера\Desktop\на черный стол\добавить перед 1 видеофайлом\IMG_43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2259013"/>
            <a:ext cx="5867400" cy="440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/>
              <a:t>29 августа 2008 г. на второй день престольного праздника правящий архиерей епископ Никон освятил колокола на храмовой звоннице</a:t>
            </a:r>
            <a:endParaRPr lang="ru-RU" sz="3200" dirty="0"/>
          </a:p>
        </p:txBody>
      </p:sp>
      <p:pic>
        <p:nvPicPr>
          <p:cNvPr id="10242" name="Picture 2" descr="C:\Users\Вера\Desktop\материалы\005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6759360" cy="49290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6096000" cy="944562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Bahnschrift Light Condensed" pitchFamily="34" charset="0"/>
              </a:rPr>
              <a:t>В 2009 г. завершена роспись внутри храмовой части </a:t>
            </a:r>
            <a:endParaRPr lang="ru-RU" sz="3200" dirty="0">
              <a:latin typeface="Bahnschrift Light Condensed" pitchFamily="34" charset="0"/>
            </a:endParaRPr>
          </a:p>
        </p:txBody>
      </p:sp>
      <p:pic>
        <p:nvPicPr>
          <p:cNvPr id="1026" name="Picture 2" descr="C:\Users\Вера\Desktop\материалы\0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915430">
            <a:off x="204735" y="4170010"/>
            <a:ext cx="3227834" cy="239236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7" name="Picture 3" descr="C:\Users\Вера\Desktop\материалы\014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862">
            <a:off x="3298215" y="4345318"/>
            <a:ext cx="3189287" cy="237785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28" name="Picture 4" descr="C:\Users\Вера\Desktop\материалы\0145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95400"/>
            <a:ext cx="5918200" cy="30179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9" name="Picture 5" descr="C:\Users\Вера\Desktop\материалы\0145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581400"/>
            <a:ext cx="2299093" cy="304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30" name="Picture 6" descr="C:\Users\Вера\Desktop\материалы\0145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14011">
            <a:off x="6508454" y="470948"/>
            <a:ext cx="2290728" cy="300256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0" y="3352800"/>
            <a:ext cx="3124200" cy="3276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Bahnschrift SemiLight SemiConde" pitchFamily="34" charset="0"/>
              </a:rPr>
              <a:t>В 2010 г. начата роспись алтарной части храма</a:t>
            </a:r>
            <a:endParaRPr lang="ru-RU" dirty="0">
              <a:latin typeface="Bahnschrift SemiLight SemiConde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 bwMode="auto">
          <a:xfrm rot="20984944">
            <a:off x="843220" y="3809876"/>
            <a:ext cx="4552609" cy="303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2" name="Picture 4" descr="C:\Users\Вера\Desktop\01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5486399" cy="39973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53" name="Picture 5" descr="C:\Users\Вера\Desktop\018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851879">
            <a:off x="5526090" y="408186"/>
            <a:ext cx="3657599" cy="264318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371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ahnschrift Light Condensed" pitchFamily="34" charset="0"/>
              </a:rPr>
              <a:t>Доброй традицией стало посещение праздничных Богослужений детским хором Липецкой Православной гимназии им. преп. Амвросия </a:t>
            </a:r>
            <a:r>
              <a:rPr lang="ru-RU" sz="2800" b="1" dirty="0" err="1" smtClean="0">
                <a:latin typeface="Bahnschrift Light Condensed" pitchFamily="34" charset="0"/>
              </a:rPr>
              <a:t>Оптинского</a:t>
            </a:r>
            <a:endParaRPr lang="ru-RU" sz="2800" b="1" dirty="0">
              <a:latin typeface="Bahnschrift Light Condensed" pitchFamily="34" charset="0"/>
            </a:endParaRPr>
          </a:p>
        </p:txBody>
      </p:sp>
      <p:pic>
        <p:nvPicPr>
          <p:cNvPr id="5122" name="Picture 2" descr="C:\Users\Вера\Desktop\index.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9600" y="1752600"/>
            <a:ext cx="7924801" cy="4953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Bahnschrift Light Condensed" pitchFamily="34" charset="0"/>
              </a:rPr>
              <a:t>Трудолюбивые </a:t>
            </a:r>
            <a:r>
              <a:rPr lang="ru-RU" dirty="0" err="1" smtClean="0">
                <a:latin typeface="Bahnschrift Light Condensed" pitchFamily="34" charset="0"/>
              </a:rPr>
              <a:t>пчелки-просфорницы</a:t>
            </a:r>
            <a:endParaRPr lang="ru-RU" dirty="0">
              <a:latin typeface="Bahnschrift Light Condensed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395" y="1600200"/>
            <a:ext cx="805720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6376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10 ноября 2013 года Приход Успенского храма села </a:t>
            </a:r>
            <a:r>
              <a:rPr lang="ru-RU" sz="3200" dirty="0" err="1" smtClean="0"/>
              <a:t>Богородицкое</a:t>
            </a:r>
            <a:r>
              <a:rPr lang="ru-RU" sz="3200" dirty="0" smtClean="0"/>
              <a:t> отметил престольный праздник первой литургией в </a:t>
            </a:r>
            <a:r>
              <a:rPr lang="ru-RU" sz="3200" dirty="0" smtClean="0"/>
              <a:t>приделе </a:t>
            </a:r>
            <a:r>
              <a:rPr lang="ru-RU" sz="3200" dirty="0" err="1" smtClean="0"/>
              <a:t>вмц</a:t>
            </a:r>
            <a:r>
              <a:rPr lang="ru-RU" sz="3200" dirty="0" smtClean="0"/>
              <a:t>. </a:t>
            </a:r>
            <a:r>
              <a:rPr lang="ru-RU" sz="3200" dirty="0" err="1" smtClean="0"/>
              <a:t>Параскевы</a:t>
            </a:r>
            <a:endParaRPr lang="ru-RU" sz="32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514600"/>
            <a:ext cx="6210434" cy="413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 2013 г. проводятся занятия в детской Воскресной группе храма</a:t>
            </a:r>
            <a:endParaRPr lang="ru-RU" dirty="0"/>
          </a:p>
        </p:txBody>
      </p:sp>
      <p:pic>
        <p:nvPicPr>
          <p:cNvPr id="7170" name="Picture 2" descr="C:\Users\Вера\Desktop\материалы\0354 (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752599"/>
            <a:ext cx="8534400" cy="479401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534400" cy="944562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Лист метрической книги Успенского деревянного храма села </a:t>
            </a:r>
            <a:r>
              <a:rPr lang="ru-RU" sz="32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Богородицкое</a:t>
            </a:r>
            <a:r>
              <a:rPr lang="ru-RU" sz="32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1769 г.</a:t>
            </a:r>
            <a:endParaRPr lang="ru-RU" sz="3200" dirty="0">
              <a:solidFill>
                <a:schemeClr val="accent5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0" y="4724400"/>
            <a:ext cx="5715000" cy="1981200"/>
          </a:xfrm>
        </p:spPr>
        <p:txBody>
          <a:bodyPr>
            <a:normAutofit lnSpcReduction="10000"/>
          </a:bodyPr>
          <a:lstStyle/>
          <a:p>
            <a:pPr algn="r">
              <a:buNone/>
            </a:pPr>
            <a:r>
              <a:rPr lang="ru-RU" dirty="0" smtClean="0">
                <a:latin typeface="Bahnschrift Condensed" pitchFamily="34" charset="0"/>
              </a:rPr>
              <a:t>   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Фрагмент карты </a:t>
            </a:r>
            <a:r>
              <a:rPr lang="ru-RU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Лебедянского</a:t>
            </a:r>
            <a:r>
              <a:rPr lang="ru-RU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уезда  1780-х гг. Красным контуром обозначен Успенский храм села </a:t>
            </a:r>
            <a:r>
              <a:rPr lang="ru-RU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Богородицкое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298666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990600"/>
            <a:ext cx="4648200" cy="362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566896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Сейчас на месте древнего деревянного Успенского храма установлен часовенный столб</a:t>
            </a:r>
            <a:endParaRPr lang="ru-RU" sz="3600" dirty="0"/>
          </a:p>
        </p:txBody>
      </p:sp>
      <p:pic>
        <p:nvPicPr>
          <p:cNvPr id="5122" name="Picture 2" descr="C:\Users\Вера\Desktop\материалы\002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8868" y="304800"/>
            <a:ext cx="4364364" cy="5858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1371600"/>
            <a:ext cx="4953000" cy="495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Период постройки каменного храма зафиксировала и клиросная ведомость Успенского храма  за 1863 г. </a:t>
            </a:r>
            <a:r>
              <a:rPr lang="ru-RU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(«</a:t>
            </a:r>
            <a:r>
              <a:rPr lang="ru-RU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построена церковь сия  в древние времена тщанием прихожан. Зданием деревянная, ветха. Вместо </a:t>
            </a:r>
            <a:r>
              <a:rPr lang="ru-RU" sz="3200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ея</a:t>
            </a:r>
            <a:r>
              <a:rPr lang="ru-RU" sz="3200" i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  строится церковь каменная</a:t>
            </a:r>
            <a:r>
              <a:rPr lang="ru-RU" sz="32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»)</a:t>
            </a:r>
            <a:endParaRPr lang="ru-RU" sz="3200" dirty="0">
              <a:solidFill>
                <a:schemeClr val="accent2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8600"/>
            <a:ext cx="6096000" cy="1066799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Лист </a:t>
            </a:r>
            <a:r>
              <a:rPr lang="ru-RU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клировой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ведомости Успенского храма села </a:t>
            </a:r>
            <a:r>
              <a:rPr lang="ru-RU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Богородицкое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Condensed" pitchFamily="34" charset="0"/>
              </a:rPr>
              <a:t> 1863 г.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Bahnschrift Condense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3133355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1"/>
            <a:ext cx="7772400" cy="17526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Фрагмент плана </a:t>
            </a:r>
            <a:r>
              <a:rPr lang="ru-RU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Лебедянского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 уезда 1860-х гг. Красным контуром </a:t>
            </a:r>
            <a:r>
              <a:rPr lang="ru-RU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обозначен Успенский </a:t>
            </a:r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храм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62200" y="4038600"/>
            <a:ext cx="4648200" cy="1219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8795" y="2667000"/>
            <a:ext cx="547020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3352800" cy="620236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Священно- и церковно-</a:t>
            </a:r>
            <a:br>
              <a:rPr lang="ru-RU" sz="4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</a:br>
            <a:r>
              <a:rPr lang="ru-RU" sz="48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служители Успенского храма села </a:t>
            </a:r>
            <a:r>
              <a:rPr lang="ru-RU" sz="48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Богородицкое</a:t>
            </a:r>
            <a:endParaRPr lang="ru-RU" sz="4800" dirty="0">
              <a:solidFill>
                <a:schemeClr val="accent6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pic>
        <p:nvPicPr>
          <p:cNvPr id="2050" name="Picture 2" descr="C:\Users\Вера\Desktop\материалы\004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57600" y="226218"/>
            <a:ext cx="5326735" cy="640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5400" y="1447800"/>
            <a:ext cx="3733800" cy="5135562"/>
          </a:xfrm>
        </p:spPr>
        <p:txBody>
          <a:bodyPr>
            <a:normAutofit/>
          </a:bodyPr>
          <a:lstStyle/>
          <a:p>
            <a:r>
              <a:rPr lang="ru-RU" sz="3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Революцию 1917 г. в должности настоятеля Успенского храма села </a:t>
            </a:r>
            <a:r>
              <a:rPr lang="ru-RU" sz="34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Богородицкое</a:t>
            </a:r>
            <a:r>
              <a:rPr lang="ru-RU" sz="34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 встретил священник Владимир Розанов, который вступил в эту должность в 1910 г.</a:t>
            </a:r>
            <a:endParaRPr lang="ru-RU" sz="3400" dirty="0">
              <a:solidFill>
                <a:schemeClr val="accent6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1981200"/>
            <a:ext cx="4653911" cy="4466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5" name="Прямоугольник 4"/>
          <p:cNvSpPr/>
          <p:nvPr/>
        </p:nvSpPr>
        <p:spPr>
          <a:xfrm>
            <a:off x="381000" y="381000"/>
            <a:ext cx="685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Листы метрической книги Успенского храма села </a:t>
            </a:r>
            <a:r>
              <a:rPr lang="ru-RU" sz="28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Богородицкое</a:t>
            </a:r>
            <a:r>
              <a:rPr lang="ru-RU" sz="28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ahnschrift Light Condensed" pitchFamily="34" charset="0"/>
              </a:rPr>
              <a:t> за 1911 г. с подписями священника Владимира Розанова.</a:t>
            </a:r>
            <a:endParaRPr lang="ru-RU" sz="2800" dirty="0">
              <a:solidFill>
                <a:schemeClr val="accent5">
                  <a:lumMod val="20000"/>
                  <a:lumOff val="80000"/>
                </a:schemeClr>
              </a:solidFill>
              <a:latin typeface="Bahnschrift Light Condens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2239962"/>
          </a:xfrm>
        </p:spPr>
        <p:txBody>
          <a:bodyPr>
            <a:normAutofit/>
          </a:bodyPr>
          <a:lstStyle/>
          <a:p>
            <a:r>
              <a:rPr lang="ru-RU" sz="2600" dirty="0" smtClean="0"/>
              <a:t>Церковь в это время испытывала беспрецедентное давление со стороны советских органов власти. Успенский храм прибывал в полном запустении, лишенный кровли, крестов, колоколов. Впоследствии была разрушена колокольня. В здании колхоз хранил зерно.</a:t>
            </a:r>
            <a:endParaRPr lang="ru-RU" sz="2600" dirty="0"/>
          </a:p>
        </p:txBody>
      </p:sp>
      <p:pic>
        <p:nvPicPr>
          <p:cNvPr id="1026" name="Picture 2" descr="C:\Users\Вера\Desktop\материалы\001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6200" y="2667000"/>
            <a:ext cx="5056137" cy="39624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04800" y="3657600"/>
            <a:ext cx="3505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Верующие у стен Ильинского храма с. Панино. В центре – священник Владимир.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473</Words>
  <PresentationFormat>Экран (4:3)</PresentationFormat>
  <Paragraphs>32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Office Theme</vt:lpstr>
      <vt:lpstr>Лист писцовой книги 1627-1628 гг. с описанием села Богородицкое и деревянной церкви</vt:lpstr>
      <vt:lpstr>Лист окладной книги Рязанской митрополии 1676 г. с описанием прихода Успенского храма села Богородицкое</vt:lpstr>
      <vt:lpstr>Лист метрической книги Успенского деревянного храма села Богородицкое 1769 г.</vt:lpstr>
      <vt:lpstr>Сейчас на месте древнего деревянного Успенского храма установлен часовенный столб</vt:lpstr>
      <vt:lpstr>Период постройки каменного храма зафиксировала и клиросная ведомость Успенского храма  за 1863 г. («построена церковь сия  в древние времена тщанием прихожан. Зданием деревянная, ветха. Вместо ея  строится церковь каменная»)</vt:lpstr>
      <vt:lpstr>Фрагмент плана Лебедянского уезда 1860-х гг. Красным контуром обозначен Успенский храм</vt:lpstr>
      <vt:lpstr>Священно- и церковно- служители Успенского храма села Богородицкое</vt:lpstr>
      <vt:lpstr>Революцию 1917 г. в должности настоятеля Успенского храма села Богородицкое встретил священник Владимир Розанов, который вступил в эту должность в 1910 г.</vt:lpstr>
      <vt:lpstr>Церковь в это время испытывала беспрецедентное давление со стороны советских органов власти. Успенский храм прибывал в полном запустении, лишенный кровли, крестов, колоколов. Впоследствии была разрушена колокольня. В здании колхоз хранил зерно.</vt:lpstr>
      <vt:lpstr>Верующие жители Богородицкого продолжали соблюдать традиции и умерших односельчан перед погребением обносили вокруг поруганного Божьего храма.</vt:lpstr>
      <vt:lpstr>По преданию у алтаря Успенского храма была похоронена семья священника Владимира</vt:lpstr>
      <vt:lpstr>Слайд 12</vt:lpstr>
      <vt:lpstr>Сам о.Владимир завещал похоронить себя «как великого грешника» на приходском кладбище с северной стороны от Успенской церкви</vt:lpstr>
      <vt:lpstr>К началу XXI столетия храм представлял жалкое зрелище – здание без крыши, окон и дверей, с рухнувшим сводом и полуразрушенными стенами в трапезной</vt:lpstr>
      <vt:lpstr>К 2002 г. Успенский храм был частично восстановлен местными жителями села Богородицкое</vt:lpstr>
      <vt:lpstr>9 сентября 2004 г. настоятелем прихода Успенского храма села Богородицкое Липецкой и Елецкой епархии был назначен священник Андрей Сердюков</vt:lpstr>
      <vt:lpstr>Люди потянулись в храм. Возобновились Богослужения</vt:lpstr>
      <vt:lpstr>Ремонтно-восстановительные и реставрационные работы внутри храма, снаружи и вокруг него велись теперь полным ходом</vt:lpstr>
      <vt:lpstr>Помочь приходу приезжали ребята из молодежного клуба «Экклезиаст»</vt:lpstr>
      <vt:lpstr>24 марта 2007 г. в день Похвалы Пресвятой Богородицы в Успенском храме произошло долгожданное событие – освящение главного престола</vt:lpstr>
      <vt:lpstr>29 августа 2008 г. на второй день престольного праздника правящий архиерей епископ Никон освятил колокола на храмовой звоннице</vt:lpstr>
      <vt:lpstr>В 2009 г. завершена роспись внутри храмовой части </vt:lpstr>
      <vt:lpstr>В 2010 г. начата роспись алтарной части храма</vt:lpstr>
      <vt:lpstr>Доброй традицией стало посещение праздничных Богослужений детским хором Липецкой Православной гимназии им. преп. Амвросия Оптинского</vt:lpstr>
      <vt:lpstr>Трудолюбивые пчелки-просфорницы</vt:lpstr>
      <vt:lpstr>10 ноября 2013 года Приход Успенского храма села Богородицкое отметил престольный праздник первой литургией в приделе вмц. Параскевы</vt:lpstr>
      <vt:lpstr>С 2013 г. проводятся занятия в детской Воскресной группе храма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Лист писцовой книги 1627-1628 гг. с описанием села Богородицкое и деревянной церкви</dc:title>
  <dc:creator>Вера</dc:creator>
  <cp:lastModifiedBy>Вера</cp:lastModifiedBy>
  <cp:revision>49</cp:revision>
  <dcterms:created xsi:type="dcterms:W3CDTF">2019-08-24T20:02:30Z</dcterms:created>
  <dcterms:modified xsi:type="dcterms:W3CDTF">2019-10-05T17:40:08Z</dcterms:modified>
</cp:coreProperties>
</file>